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14" r:id="rId1"/>
  </p:sldMasterIdLst>
  <p:sldIdLst>
    <p:sldId id="256" r:id="rId2"/>
    <p:sldId id="353" r:id="rId3"/>
    <p:sldId id="347" r:id="rId4"/>
    <p:sldId id="348" r:id="rId5"/>
    <p:sldId id="349" r:id="rId6"/>
    <p:sldId id="350" r:id="rId7"/>
    <p:sldId id="351" r:id="rId8"/>
    <p:sldId id="352" r:id="rId9"/>
    <p:sldId id="261" r:id="rId10"/>
    <p:sldId id="354" r:id="rId11"/>
    <p:sldId id="356" r:id="rId12"/>
    <p:sldId id="296" r:id="rId13"/>
    <p:sldId id="336" r:id="rId14"/>
    <p:sldId id="337" r:id="rId15"/>
    <p:sldId id="298" r:id="rId16"/>
    <p:sldId id="355" r:id="rId17"/>
    <p:sldId id="333" r:id="rId18"/>
    <p:sldId id="323" r:id="rId19"/>
    <p:sldId id="342" r:id="rId20"/>
    <p:sldId id="324" r:id="rId21"/>
    <p:sldId id="257" r:id="rId22"/>
    <p:sldId id="341" r:id="rId23"/>
    <p:sldId id="346" r:id="rId24"/>
    <p:sldId id="345" r:id="rId25"/>
    <p:sldId id="286" r:id="rId26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3F49"/>
    <a:srgbClr val="21BA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342" autoAdjust="0"/>
    <p:restoredTop sz="94638" autoAdjust="0"/>
  </p:normalViewPr>
  <p:slideViewPr>
    <p:cSldViewPr>
      <p:cViewPr>
        <p:scale>
          <a:sx n="75" d="100"/>
          <a:sy n="75" d="100"/>
        </p:scale>
        <p:origin x="-1002" y="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2155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pPr>
              <a:defRPr/>
            </a:pPr>
            <a:fld id="{7DF9A2A9-F5CF-41D3-A09F-9D0999ACE443}" type="datetimeFigureOut">
              <a:rPr lang="tr-TR" smtClean="0"/>
              <a:pPr>
                <a:defRPr/>
              </a:pPr>
              <a:t>26.02.2022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DB6D2D0E-2CE5-415C-9A47-619FC01553CA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5993B4-6D54-44B7-83BE-B1DB37A7DCC6}" type="datetimeFigureOut">
              <a:rPr lang="tr-TR" smtClean="0"/>
              <a:pPr>
                <a:defRPr/>
              </a:pPr>
              <a:t>26.02.2022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9ABF6-02C1-46A5-8547-2B406355B85F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F06F504-F093-41DE-981F-E9935039D1E1}" type="datetimeFigureOut">
              <a:rPr lang="tr-TR" smtClean="0"/>
              <a:pPr>
                <a:defRPr/>
              </a:pPr>
              <a:t>26.02.2022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A3AE89-3595-4B00-B31B-B948EA91D9B6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B3C8FB-C893-4D7B-8E17-75901FEB94C7}" type="datetimeFigureOut">
              <a:rPr lang="tr-TR" smtClean="0"/>
              <a:pPr>
                <a:defRPr/>
              </a:pPr>
              <a:t>26.02.2022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E9372D-D9E4-42C1-B0C1-B5FD0745D8BF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5D37991-591E-409B-85A4-DADD87EB3F9F}" type="datetimeFigureOut">
              <a:rPr lang="tr-TR" smtClean="0"/>
              <a:pPr>
                <a:defRPr/>
              </a:pPr>
              <a:t>26.02.2022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FD52-E03D-4A0B-AA4C-3693508914D3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796B86-7143-4D78-9F15-47529549BA2C}" type="datetimeFigureOut">
              <a:rPr lang="tr-TR" smtClean="0"/>
              <a:pPr>
                <a:defRPr/>
              </a:pPr>
              <a:t>26.02.2022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850949-06A9-49A3-A851-B88216AF0126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90CC8E9-C656-43AF-B606-33EB1A5F8A5B}" type="datetimeFigureOut">
              <a:rPr lang="tr-TR" smtClean="0"/>
              <a:pPr>
                <a:defRPr/>
              </a:pPr>
              <a:t>26.02.2022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4F9F93-7928-4928-9AAC-7D48627302DA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0B135F-D6D5-4DB5-AB26-112AF25EAB1E}" type="datetimeFigureOut">
              <a:rPr lang="tr-TR" smtClean="0"/>
              <a:pPr>
                <a:defRPr/>
              </a:pPr>
              <a:t>26.02.2022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13DA28-2C8B-4EB6-ABD7-45B7DE65167E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6537C2-39FC-4063-8442-12DDE375A1D0}" type="datetimeFigureOut">
              <a:rPr lang="tr-TR" smtClean="0"/>
              <a:pPr>
                <a:defRPr/>
              </a:pPr>
              <a:t>26.02.2022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578DF9-99E6-48F4-A5A7-FF2478A3E1F3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pPr>
              <a:defRPr/>
            </a:pPr>
            <a:fld id="{938688FB-359F-4195-B8A5-32BF4AAE11DC}" type="datetimeFigureOut">
              <a:rPr lang="tr-TR" smtClean="0"/>
              <a:pPr>
                <a:defRPr/>
              </a:pPr>
              <a:t>26.02.2022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pPr>
              <a:defRPr/>
            </a:pPr>
            <a:fld id="{00004043-1883-4DEE-BE05-8F07A3A54D25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pPr>
              <a:defRPr/>
            </a:pPr>
            <a:fld id="{1643AD30-CB73-4ED2-9ACF-E4DC63157DBF}" type="datetimeFigureOut">
              <a:rPr lang="tr-TR" smtClean="0"/>
              <a:pPr>
                <a:defRPr/>
              </a:pPr>
              <a:t>26.02.2022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pPr>
              <a:defRPr/>
            </a:pPr>
            <a:fld id="{AE2764D6-E233-4B0C-9B90-336E35985740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fld id="{C8C85B0B-361F-4338-B2CE-9FE4115B5CDD}" type="datetimeFigureOut">
              <a:rPr lang="tr-TR" smtClean="0"/>
              <a:pPr>
                <a:defRPr/>
              </a:pPr>
              <a:t>26.02.2022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fld id="{08FE0548-548F-40C5-8279-36CFCE7C7713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5" r:id="rId1"/>
    <p:sldLayoutId id="2147484016" r:id="rId2"/>
    <p:sldLayoutId id="2147484017" r:id="rId3"/>
    <p:sldLayoutId id="2147484018" r:id="rId4"/>
    <p:sldLayoutId id="2147484019" r:id="rId5"/>
    <p:sldLayoutId id="2147484020" r:id="rId6"/>
    <p:sldLayoutId id="2147484021" r:id="rId7"/>
    <p:sldLayoutId id="2147484022" r:id="rId8"/>
    <p:sldLayoutId id="2147484023" r:id="rId9"/>
    <p:sldLayoutId id="2147484024" r:id="rId10"/>
    <p:sldLayoutId id="2147484025" r:id="rId11"/>
  </p:sldLayoutIdLst>
  <p:transition spd="slow">
    <p:cover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467544" y="692696"/>
            <a:ext cx="8229600" cy="1610073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sz="30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ŞEHİT ORHAN DURUKAN MESLEKİ VE TEKNİK ANADOLU LİSESİ</a:t>
            </a:r>
            <a:endParaRPr lang="tr-TR" sz="3000" b="1" dirty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219" name="2 Alt Başlık"/>
          <p:cNvSpPr>
            <a:spLocks noGrp="1"/>
          </p:cNvSpPr>
          <p:nvPr>
            <p:ph type="subTitle" idx="1"/>
          </p:nvPr>
        </p:nvSpPr>
        <p:spPr>
          <a:xfrm>
            <a:off x="2166448" y="2562277"/>
            <a:ext cx="5040560" cy="825549"/>
          </a:xfrm>
        </p:spPr>
        <p:txBody>
          <a:bodyPr/>
          <a:lstStyle/>
          <a:p>
            <a:pPr marR="0" algn="ctr" eaLnBrk="1" hangingPunct="1"/>
            <a:r>
              <a:rPr lang="tr-TR" sz="32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Bilişim Teknolojileri Alanı</a:t>
            </a:r>
          </a:p>
        </p:txBody>
      </p:sp>
      <p:pic>
        <p:nvPicPr>
          <p:cNvPr id="5" name="Picture 2" descr="C:\Documents and Settings\Administrator\Desktop\resimler\IMG_0935.jpg"/>
          <p:cNvPicPr>
            <a:picLocks noChangeAspect="1" noChangeArrowheads="1"/>
          </p:cNvPicPr>
          <p:nvPr/>
        </p:nvPicPr>
        <p:blipFill>
          <a:blip r:embed="rId2" cstate="print"/>
          <a:srcRect b="15625"/>
          <a:stretch>
            <a:fillRect/>
          </a:stretch>
        </p:blipFill>
        <p:spPr bwMode="auto">
          <a:xfrm>
            <a:off x="4840817" y="3429000"/>
            <a:ext cx="3979655" cy="32727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 descr="G:\2021-2022\ŞEFLİK VE ALAN İŞLERİ\Alan Tanıtım\Alan-Okul resimleri\20220221_15525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418038"/>
            <a:ext cx="4363200" cy="3272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531267"/>
            <a:ext cx="8229600" cy="1025525"/>
          </a:xfrm>
        </p:spPr>
        <p:txBody>
          <a:bodyPr/>
          <a:lstStyle/>
          <a:p>
            <a:pPr algn="ctr" eaLnBrk="1" hangingPunct="1">
              <a:defRPr/>
            </a:pPr>
            <a:r>
              <a:rPr lang="tr-TR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Bilişim Teknolojileri Alanı</a:t>
            </a:r>
            <a:endParaRPr lang="en-US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4995" name="Rectangle 3"/>
          <p:cNvSpPr>
            <a:spLocks noGrp="1" noChangeArrowheads="1"/>
          </p:cNvSpPr>
          <p:nvPr>
            <p:ph idx="1"/>
          </p:nvPr>
        </p:nvSpPr>
        <p:spPr>
          <a:xfrm>
            <a:off x="827584" y="1484784"/>
            <a:ext cx="7560840" cy="4320480"/>
          </a:xfrm>
        </p:spPr>
        <p:txBody>
          <a:bodyPr>
            <a:noAutofit/>
          </a:bodyPr>
          <a:lstStyle/>
          <a:p>
            <a:pPr marL="0" indent="0" eaLnBrk="1" hangingPunct="1">
              <a:buNone/>
            </a:pPr>
            <a:r>
              <a:rPr lang="tr-TR" altLang="ko-KR" sz="3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Yazılım Geliştirme:</a:t>
            </a:r>
          </a:p>
          <a:p>
            <a:pPr marL="0" indent="0">
              <a:buNone/>
            </a:pPr>
            <a:r>
              <a:rPr lang="tr-TR" sz="3000" dirty="0">
                <a:latin typeface="Arial" pitchFamily="34" charset="0"/>
                <a:cs typeface="Arial" pitchFamily="34" charset="0"/>
              </a:rPr>
              <a:t>B</a:t>
            </a:r>
            <a:r>
              <a:rPr lang="tr-TR" sz="3000" dirty="0" smtClean="0">
                <a:latin typeface="Arial" pitchFamily="34" charset="0"/>
                <a:cs typeface="Arial" pitchFamily="34" charset="0"/>
              </a:rPr>
              <a:t>ilgisayar </a:t>
            </a:r>
            <a:r>
              <a:rPr lang="tr-TR" sz="3000" dirty="0">
                <a:latin typeface="Arial" pitchFamily="34" charset="0"/>
                <a:cs typeface="Arial" pitchFamily="34" charset="0"/>
              </a:rPr>
              <a:t>programlarının, yazılımların, </a:t>
            </a:r>
            <a:r>
              <a:rPr lang="tr-TR" sz="3000" dirty="0" smtClean="0">
                <a:latin typeface="Arial" pitchFamily="34" charset="0"/>
                <a:cs typeface="Arial" pitchFamily="34" charset="0"/>
              </a:rPr>
              <a:t>kodların kullanılıp öğrenilmesini içerir.</a:t>
            </a:r>
          </a:p>
          <a:p>
            <a:pPr marL="0" indent="0">
              <a:buNone/>
            </a:pPr>
            <a:endParaRPr lang="tr-TR" sz="30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tr-TR" altLang="ko-KR" sz="3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Ağ İşletmenliği ve Siber </a:t>
            </a:r>
            <a:r>
              <a:rPr lang="tr-TR" altLang="ko-KR" sz="3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Güvenlik:</a:t>
            </a:r>
          </a:p>
          <a:p>
            <a:pPr marL="0" indent="0">
              <a:buNone/>
            </a:pPr>
            <a:r>
              <a:rPr lang="tr-TR" altLang="ko-KR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Bilişim cihazlarının haberleşmesi ve güvenliklerinin sağlanması ile ilgili konuları içerir.</a:t>
            </a:r>
          </a:p>
          <a:p>
            <a:pPr marL="0" indent="0">
              <a:buNone/>
            </a:pPr>
            <a:endParaRPr lang="tr-TR" altLang="ko-KR" sz="30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tr-TR" altLang="ko-KR" sz="30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tr-TR" sz="3000" dirty="0">
                <a:latin typeface="Arial" pitchFamily="34" charset="0"/>
                <a:cs typeface="Arial" pitchFamily="34" charset="0"/>
              </a:rPr>
              <a:t> </a:t>
            </a:r>
            <a:endParaRPr lang="tr-TR" altLang="ko-KR" sz="30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buNone/>
            </a:pPr>
            <a:endParaRPr lang="tr-TR" altLang="ko-KR" sz="3000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buNone/>
            </a:pPr>
            <a:endParaRPr lang="tr-TR" sz="30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Malgun Gothic" pitchFamily="34" charset="-127"/>
              <a:cs typeface="Arial" pitchFamily="34" charset="0"/>
            </a:endParaRPr>
          </a:p>
          <a:p>
            <a:pPr marL="0" indent="0" eaLnBrk="1" hangingPunct="1">
              <a:buNone/>
            </a:pPr>
            <a:endParaRPr lang="tr-TR" sz="30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Malgun Gothic" pitchFamily="34" charset="-127"/>
              <a:cs typeface="Arial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tr-TR" sz="30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Malgun Gothic" pitchFamily="34" charset="-127"/>
              <a:cs typeface="Arial" pitchFamily="34" charset="0"/>
            </a:endParaRPr>
          </a:p>
          <a:p>
            <a:pPr eaLnBrk="1" hangingPunct="1"/>
            <a:endParaRPr lang="en-US" sz="30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Malgun Gothic" pitchFamily="34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964355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iber Güvenlik Önlemleri | F1 Bilişim Teknolojiler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80728"/>
            <a:ext cx="7466400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628301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5" name="Rectangle 3"/>
          <p:cNvSpPr>
            <a:spLocks noGrp="1" noChangeArrowheads="1"/>
          </p:cNvSpPr>
          <p:nvPr>
            <p:ph idx="1"/>
          </p:nvPr>
        </p:nvSpPr>
        <p:spPr>
          <a:xfrm>
            <a:off x="683568" y="1412776"/>
            <a:ext cx="7704856" cy="3456384"/>
          </a:xfrm>
        </p:spPr>
        <p:txBody>
          <a:bodyPr>
            <a:noAutofit/>
          </a:bodyPr>
          <a:lstStyle/>
          <a:p>
            <a:pPr marL="236538" indent="-236538" algn="ctr" defTabSz="814388" eaLnBrk="1" hangingPunct="1">
              <a:spcBef>
                <a:spcPct val="20000"/>
              </a:spcBef>
              <a:buSzPct val="70000"/>
              <a:buFont typeface="Wingdings" pitchFamily="2" charset="2"/>
              <a:buNone/>
            </a:pPr>
            <a:r>
              <a:rPr lang="tr-TR" altLang="ko-KR" sz="30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Çalışma Ortamı ve Koşulları</a:t>
            </a:r>
          </a:p>
          <a:p>
            <a:pPr marL="236538" indent="-236538" defTabSz="814388" eaLnBrk="1" hangingPunct="1">
              <a:spcBef>
                <a:spcPct val="20000"/>
              </a:spcBef>
              <a:buSzPct val="70000"/>
              <a:buFont typeface="Wingdings" pitchFamily="2" charset="2"/>
              <a:buNone/>
            </a:pPr>
            <a:endParaRPr lang="tr-TR" altLang="ko-KR" sz="3000" b="1" dirty="0" smtClean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09537" lvl="1" indent="0" algn="ctr" defTabSz="814388" eaLnBrk="1" hangingPunct="1">
              <a:lnSpc>
                <a:spcPct val="80000"/>
              </a:lnSpc>
              <a:spcBef>
                <a:spcPts val="400"/>
              </a:spcBef>
              <a:buSzPct val="68000"/>
              <a:buNone/>
            </a:pPr>
            <a:r>
              <a:rPr lang="tr-TR" altLang="ko-KR" sz="30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Genellikle büro ortamında çalışır ve bilişim sistemlerinin donanım-yazılım kavramları üzerinde çalışırlar. Çalışırken diğer meslektaşlarıyla ve iş sahipleriyle etkileşim hâlindedir. 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531267"/>
            <a:ext cx="8229600" cy="1025525"/>
          </a:xfrm>
        </p:spPr>
        <p:txBody>
          <a:bodyPr/>
          <a:lstStyle/>
          <a:p>
            <a:pPr algn="ctr" eaLnBrk="1" hangingPunct="1">
              <a:defRPr/>
            </a:pPr>
            <a:r>
              <a:rPr lang="tr-TR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Bilişim Teknolojileri Alanı</a:t>
            </a:r>
            <a:endParaRPr lang="en-US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Teknisyen Ol | TKA Bilişi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437112"/>
            <a:ext cx="2696816" cy="17987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ctr">
              <a:defRPr/>
            </a:pPr>
            <a:r>
              <a:rPr lang="tr-TR" dirty="0" smtClean="0"/>
              <a:t>Avantajları</a:t>
            </a:r>
            <a:endParaRPr lang="tr-TR" dirty="0"/>
          </a:p>
        </p:txBody>
      </p:sp>
      <p:sp>
        <p:nvSpPr>
          <p:cNvPr id="6" name="2 İçerik Yer Tutucusu"/>
          <p:cNvSpPr>
            <a:spLocks noGrp="1"/>
          </p:cNvSpPr>
          <p:nvPr>
            <p:ph idx="1"/>
          </p:nvPr>
        </p:nvSpPr>
        <p:spPr>
          <a:xfrm>
            <a:off x="1115616" y="2965648"/>
            <a:ext cx="7588295" cy="44958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tr-TR" sz="3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Çağımızın meslekleri arasında birinci sıralarda yer alır.</a:t>
            </a:r>
          </a:p>
          <a:p>
            <a:pPr>
              <a:defRPr/>
            </a:pPr>
            <a:r>
              <a:rPr lang="tr-TR" sz="3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Okulumuzdan diplomayı aldıktan sonra çok düşük bir sermaye ile işyeri açabileceğiniz bir alandır.</a:t>
            </a:r>
            <a:endParaRPr lang="tr-TR" sz="35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http://t0.gstatic.com/images?q=tbn:ANd9GcRbsfbKSUBmDw3nxo3-vezCm7RRg4Rwj5ngYwJKeb4rr4hAKLf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052736"/>
            <a:ext cx="4807438" cy="1869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792464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Başlık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/>
          <a:lstStyle/>
          <a:p>
            <a:pPr algn="ctr">
              <a:defRPr/>
            </a:pPr>
            <a:r>
              <a:rPr lang="tr-TR" dirty="0" smtClean="0"/>
              <a:t>Avantajları</a:t>
            </a:r>
            <a:endParaRPr lang="tr-TR" dirty="0"/>
          </a:p>
        </p:txBody>
      </p:sp>
      <p:sp>
        <p:nvSpPr>
          <p:cNvPr id="4" name="2 İçerik Yer Tutucusu"/>
          <p:cNvSpPr>
            <a:spLocks noGrp="1"/>
          </p:cNvSpPr>
          <p:nvPr>
            <p:ph idx="1"/>
          </p:nvPr>
        </p:nvSpPr>
        <p:spPr>
          <a:xfrm>
            <a:off x="1043608" y="2996952"/>
            <a:ext cx="7272808" cy="218884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tr-TR" sz="30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Kendinizi geliştirdiğiniz taktirde çok kısa sürede yüksek ücretler kazanabileceğiniz bir alandır.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tr-TR" sz="30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  Çünkü </a:t>
            </a:r>
            <a:r>
              <a:rPr lang="tr-TR" sz="3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dünyada en çok para kazandıran </a:t>
            </a:r>
            <a:r>
              <a:rPr lang="tr-TR" sz="30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sektör BİLİŞİM TEKNOLOJİLERİ ALANIDIR.</a:t>
            </a:r>
          </a:p>
          <a:p>
            <a:pPr algn="ctr">
              <a:buFont typeface="Wingdings" pitchFamily="2" charset="2"/>
              <a:buNone/>
              <a:defRPr/>
            </a:pPr>
            <a:endParaRPr lang="tr-TR" sz="3000" dirty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9" descr="2084788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764704"/>
            <a:ext cx="1800200" cy="22169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499744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5" name="Rectangle 3"/>
          <p:cNvSpPr>
            <a:spLocks noGrp="1" noChangeArrowheads="1"/>
          </p:cNvSpPr>
          <p:nvPr>
            <p:ph idx="1"/>
          </p:nvPr>
        </p:nvSpPr>
        <p:spPr>
          <a:xfrm>
            <a:off x="827585" y="1988840"/>
            <a:ext cx="7416824" cy="4104456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buFont typeface="Wingdings 3" pitchFamily="18" charset="2"/>
              <a:buNone/>
            </a:pPr>
            <a:r>
              <a:rPr lang="tr-TR" altLang="ko-KR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İş Bulma İmkânları</a:t>
            </a:r>
          </a:p>
          <a:p>
            <a:pPr eaLnBrk="1" hangingPunct="1">
              <a:buFont typeface="Wingdings 3" pitchFamily="18" charset="2"/>
              <a:buNone/>
            </a:pPr>
            <a:endParaRPr lang="tr-TR" altLang="ko-KR" sz="2600" b="1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buNone/>
            </a:pPr>
            <a:r>
              <a:rPr lang="tr-TR" altLang="ko-KR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altLang="ko-KR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tr-TR" altLang="ko-KR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tr-TR" altLang="ko-KR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amu kuruluşlarında</a:t>
            </a:r>
          </a:p>
          <a:p>
            <a:pPr>
              <a:buFont typeface="Wingdings" pitchFamily="2" charset="2"/>
              <a:buChar char="Ø"/>
            </a:pPr>
            <a:r>
              <a:rPr lang="tr-TR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Bilgisayar firmalarında</a:t>
            </a:r>
            <a:endParaRPr lang="tr-TR" altLang="ko-KR" sz="26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tr-TR" altLang="ko-KR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tr-TR" altLang="ko-KR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ankalar ile özel sektöre ait iş yerlerinde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tr-TR" altLang="ko-KR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İnternet üzerinden ticaret (e-ticaret) yapan firmalarda</a:t>
            </a:r>
          </a:p>
          <a:p>
            <a:pPr>
              <a:buFont typeface="Wingdings" pitchFamily="2" charset="2"/>
              <a:buChar char="Ø"/>
            </a:pPr>
            <a:r>
              <a:rPr lang="tr-TR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Grafik </a:t>
            </a:r>
            <a:r>
              <a:rPr lang="tr-TR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tasarım ve internet hizmeti veren </a:t>
            </a:r>
            <a:r>
              <a:rPr lang="tr-TR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firmalarda</a:t>
            </a:r>
          </a:p>
          <a:p>
            <a:pPr>
              <a:buFont typeface="Wingdings" pitchFamily="2" charset="2"/>
              <a:buChar char="Ø"/>
            </a:pPr>
            <a:r>
              <a:rPr lang="tr-TR" altLang="ko-KR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Ayrıca kendilerine ait özel iş </a:t>
            </a:r>
            <a:r>
              <a:rPr lang="tr-TR" altLang="ko-KR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yerlerinde</a:t>
            </a:r>
            <a:endParaRPr lang="tr-TR" altLang="ko-KR" sz="26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tr-TR" altLang="ko-KR" sz="28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tr-TR" altLang="ko-KR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*</a:t>
            </a:r>
            <a:r>
              <a:rPr lang="tr-TR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yani </a:t>
            </a:r>
            <a:r>
              <a:rPr lang="tr-TR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Bilgisayarın-Bilişimin olduğu her yerde iş </a:t>
            </a:r>
            <a:r>
              <a:rPr lang="tr-TR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imkanına sahip olabilirler</a:t>
            </a:r>
            <a:endParaRPr lang="en-US" altLang="ko-KR" sz="36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10" descr="2106628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412776"/>
            <a:ext cx="2239788" cy="1946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531267"/>
            <a:ext cx="8229600" cy="1025525"/>
          </a:xfrm>
        </p:spPr>
        <p:txBody>
          <a:bodyPr/>
          <a:lstStyle/>
          <a:p>
            <a:pPr algn="ctr" eaLnBrk="1" hangingPunct="1">
              <a:defRPr/>
            </a:pPr>
            <a:r>
              <a:rPr lang="tr-TR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Bilişim Teknolojileri Alanı</a:t>
            </a:r>
            <a:endParaRPr lang="en-US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5" name="Rectangle 3"/>
          <p:cNvSpPr>
            <a:spLocks noGrp="1" noChangeArrowheads="1"/>
          </p:cNvSpPr>
          <p:nvPr>
            <p:ph idx="1"/>
          </p:nvPr>
        </p:nvSpPr>
        <p:spPr>
          <a:xfrm>
            <a:off x="1043608" y="1772816"/>
            <a:ext cx="7272808" cy="2448272"/>
          </a:xfrm>
        </p:spPr>
        <p:txBody>
          <a:bodyPr>
            <a:normAutofit/>
          </a:bodyPr>
          <a:lstStyle/>
          <a:p>
            <a:pPr eaLnBrk="1" hangingPunct="1">
              <a:buFont typeface="Wingdings 3" pitchFamily="18" charset="2"/>
              <a:buNone/>
            </a:pPr>
            <a:r>
              <a:rPr lang="tr-TR" altLang="ko-KR" sz="26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	Öğrencilerimiz 12. sınıfta yıl boyu haftada 2 gün okulda eğitim, 3 gün ise işletmelerde beceri eğitimi(staj) almaktadırlar. Öğrencilere bu eğitimlerinde; mevcut asgari ücretin 1/3 oranında ücret verilir ve sigorta yapılır.</a:t>
            </a:r>
            <a:endParaRPr lang="en-US" altLang="ko-KR" sz="3600" dirty="0" smtClean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531267"/>
            <a:ext cx="8229600" cy="1025525"/>
          </a:xfrm>
        </p:spPr>
        <p:txBody>
          <a:bodyPr/>
          <a:lstStyle/>
          <a:p>
            <a:pPr algn="ctr" eaLnBrk="1" hangingPunct="1">
              <a:defRPr/>
            </a:pPr>
            <a:r>
              <a:rPr lang="tr-TR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Bilişim Teknolojileri Alanı</a:t>
            </a:r>
            <a:endParaRPr lang="en-US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Staj Program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077072"/>
            <a:ext cx="4272558" cy="2122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443189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1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467544" y="3897052"/>
            <a:ext cx="8229600" cy="2574851"/>
          </a:xfrm>
        </p:spPr>
        <p:txBody>
          <a:bodyPr>
            <a:noAutofit/>
          </a:bodyPr>
          <a:lstStyle/>
          <a:p>
            <a:pPr algn="ctr">
              <a:buClr>
                <a:schemeClr val="tx1"/>
              </a:buClr>
              <a:buNone/>
            </a:pPr>
            <a:r>
              <a:rPr lang="tr-TR" sz="3500" dirty="0">
                <a:latin typeface="Arial" pitchFamily="34" charset="0"/>
                <a:cs typeface="Arial" pitchFamily="34" charset="0"/>
              </a:rPr>
              <a:t>Tüm meslek lisesi mezunlarına, 3308 sayılı kanuna </a:t>
            </a:r>
            <a:r>
              <a:rPr lang="tr-TR" sz="3500" dirty="0" smtClean="0">
                <a:latin typeface="Arial" pitchFamily="34" charset="0"/>
                <a:cs typeface="Arial" pitchFamily="34" charset="0"/>
              </a:rPr>
              <a:t>göre, doğrudan </a:t>
            </a:r>
            <a:r>
              <a:rPr lang="tr-TR" sz="35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işyeri açma belgesi </a:t>
            </a:r>
            <a:r>
              <a:rPr lang="tr-TR" sz="3500" dirty="0" smtClean="0">
                <a:latin typeface="Arial" pitchFamily="34" charset="0"/>
                <a:cs typeface="Arial" pitchFamily="34" charset="0"/>
              </a:rPr>
              <a:t>verilir.</a:t>
            </a:r>
          </a:p>
          <a:p>
            <a:pPr marL="0" indent="0">
              <a:buNone/>
            </a:pPr>
            <a:endParaRPr lang="tr-TR" sz="3500" dirty="0"/>
          </a:p>
        </p:txBody>
      </p:sp>
      <p:pic>
        <p:nvPicPr>
          <p:cNvPr id="3074" name="Picture 2" descr="G:\ÇAĞLAR\2012-2013 BELGELER\BÖLÜM TANITIMI-2013\bölüm resim\SDC1885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692696"/>
            <a:ext cx="4272475" cy="320435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964836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624" y="476672"/>
            <a:ext cx="6965245" cy="1202485"/>
          </a:xfrm>
        </p:spPr>
        <p:txBody>
          <a:bodyPr/>
          <a:lstStyle/>
          <a:p>
            <a:pPr eaLnBrk="1" hangingPunct="1">
              <a:defRPr/>
            </a:pPr>
            <a:r>
              <a:rPr lang="tr-TR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Eğitim İmkanları</a:t>
            </a:r>
          </a:p>
        </p:txBody>
      </p:sp>
      <p:sp>
        <p:nvSpPr>
          <p:cNvPr id="225283" name="Rectangle 3"/>
          <p:cNvSpPr>
            <a:spLocks noGrp="1" noChangeArrowheads="1"/>
          </p:cNvSpPr>
          <p:nvPr>
            <p:ph idx="1"/>
          </p:nvPr>
        </p:nvSpPr>
        <p:spPr>
          <a:xfrm>
            <a:off x="827583" y="1556792"/>
            <a:ext cx="7632849" cy="4680520"/>
          </a:xfrm>
        </p:spPr>
        <p:txBody>
          <a:bodyPr>
            <a:normAutofit lnSpcReduction="10000"/>
          </a:bodyPr>
          <a:lstStyle/>
          <a:p>
            <a:pPr algn="ctr" eaLnBrk="1" hangingPunct="1">
              <a:buClr>
                <a:schemeClr val="tx1"/>
              </a:buClr>
              <a:buFont typeface="Wingdings 3" pitchFamily="18" charset="2"/>
              <a:buNone/>
            </a:pPr>
            <a:r>
              <a:rPr lang="tr-T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EK PUANLA </a:t>
            </a:r>
            <a:r>
              <a:rPr lang="tr-T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YERLEŞİLEBİLECEK BAZI</a:t>
            </a:r>
          </a:p>
          <a:p>
            <a:pPr algn="ctr" eaLnBrk="1" hangingPunct="1">
              <a:buClr>
                <a:schemeClr val="tx1"/>
              </a:buClr>
              <a:buFont typeface="Wingdings 3" pitchFamily="18" charset="2"/>
              <a:buNone/>
            </a:pPr>
            <a:r>
              <a:rPr lang="tr-T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ÖN LİSANS PROGRAMLARI</a:t>
            </a:r>
          </a:p>
          <a:p>
            <a:r>
              <a:rPr lang="tr-TR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Basın ve Yayın Teknolojileri</a:t>
            </a:r>
          </a:p>
          <a:p>
            <a:r>
              <a:rPr lang="tr-TR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Bilgi Güvenliği Teknolojisi</a:t>
            </a:r>
          </a:p>
          <a:p>
            <a:r>
              <a:rPr lang="tr-TR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Bilgi Yönetimi</a:t>
            </a:r>
          </a:p>
          <a:p>
            <a:r>
              <a:rPr lang="tr-TR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Bilgisayar Operatörlüğü</a:t>
            </a:r>
          </a:p>
          <a:p>
            <a:r>
              <a:rPr lang="tr-TR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Bilgisayar Programcılığı</a:t>
            </a:r>
          </a:p>
          <a:p>
            <a:r>
              <a:rPr lang="tr-TR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Bilgisayar Teknolojisi</a:t>
            </a:r>
          </a:p>
          <a:p>
            <a:r>
              <a:rPr lang="tr-TR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Coğrafi Bilgi Sistemleri</a:t>
            </a:r>
          </a:p>
          <a:p>
            <a:r>
              <a:rPr lang="tr-TR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İnternet ve Ağ Teknolojileri</a:t>
            </a:r>
          </a:p>
          <a:p>
            <a:r>
              <a:rPr lang="tr-TR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Pazarlama</a:t>
            </a:r>
            <a:endParaRPr lang="tr-TR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Malgun Gothic" pitchFamily="34" charset="-127"/>
              <a:cs typeface="Arial" pitchFamily="34" charset="0"/>
            </a:endParaRPr>
          </a:p>
        </p:txBody>
      </p:sp>
      <p:pic>
        <p:nvPicPr>
          <p:cNvPr id="1026" name="Picture 2" descr="http://t2.gstatic.com/images?q=tbn:ANd9GcSIYqIdwtBW17DZK7LtwsA7eTEnuM4gs4qIs1qrgYTFCTmWrPL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068960"/>
            <a:ext cx="2991671" cy="22322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827584" y="2060848"/>
            <a:ext cx="7344816" cy="3960440"/>
          </a:xfrm>
        </p:spPr>
        <p:txBody>
          <a:bodyPr>
            <a:noAutofit/>
          </a:bodyPr>
          <a:lstStyle/>
          <a:p>
            <a:r>
              <a:rPr lang="tr-TR" sz="2500" dirty="0" smtClean="0"/>
              <a:t>Ayrıca 4 yıllık üniversite eğitiminde bölüm çeşitliliği oldukça fazladır.</a:t>
            </a:r>
          </a:p>
          <a:p>
            <a:r>
              <a:rPr lang="tr-TR" sz="2500" dirty="0" smtClean="0"/>
              <a:t>Ör: Bilgisayar mühendisliği ve diğer mühendislikler</a:t>
            </a:r>
          </a:p>
          <a:p>
            <a:r>
              <a:rPr lang="tr-TR" sz="2500" dirty="0" smtClean="0"/>
              <a:t>Bilgisayar öğretmenliği</a:t>
            </a:r>
          </a:p>
          <a:p>
            <a:r>
              <a:rPr lang="tr-TR" sz="2500" dirty="0" smtClean="0"/>
              <a:t>Yazılım mühendisliği</a:t>
            </a:r>
          </a:p>
          <a:p>
            <a:r>
              <a:rPr lang="tr-TR" sz="2500" dirty="0" smtClean="0"/>
              <a:t>Bilgisayar ve enformasyon</a:t>
            </a:r>
          </a:p>
          <a:p>
            <a:r>
              <a:rPr lang="tr-TR" sz="2500" dirty="0" smtClean="0"/>
              <a:t>Bilişim sistemleri(mühendislik)</a:t>
            </a:r>
          </a:p>
          <a:p>
            <a:r>
              <a:rPr lang="tr-TR" sz="2500" dirty="0" smtClean="0"/>
              <a:t>Bilgi ve belge yönetimi vb.</a:t>
            </a:r>
          </a:p>
          <a:p>
            <a:endParaRPr lang="tr-TR" sz="2500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624" y="476672"/>
            <a:ext cx="6965245" cy="1202485"/>
          </a:xfrm>
        </p:spPr>
        <p:txBody>
          <a:bodyPr/>
          <a:lstStyle/>
          <a:p>
            <a:pPr eaLnBrk="1" hangingPunct="1">
              <a:defRPr/>
            </a:pPr>
            <a:r>
              <a:rPr lang="tr-TR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Eğitim İmkanları</a:t>
            </a:r>
          </a:p>
        </p:txBody>
      </p:sp>
      <p:pic>
        <p:nvPicPr>
          <p:cNvPr id="6146" name="Picture 2" descr="Herkes üniversite okumalı mı? - Eğitim Ajansı - Eğitim , Eğitim Ajansı  ,abbas güçlü , DGS , Ö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149080"/>
            <a:ext cx="2725606" cy="16561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187095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620688"/>
            <a:ext cx="8229600" cy="10255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tr-TR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Bilişim Teknolojileri Alanı</a:t>
            </a:r>
            <a:endParaRPr lang="en-US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652412" y="3284984"/>
            <a:ext cx="8034388" cy="2376264"/>
          </a:xfrm>
        </p:spPr>
        <p:txBody>
          <a:bodyPr>
            <a:noAutofit/>
          </a:bodyPr>
          <a:lstStyle/>
          <a:p>
            <a:pPr eaLnBrk="1" hangingPunct="1">
              <a:buFont typeface="Wingdings 3" pitchFamily="18" charset="2"/>
              <a:buNone/>
              <a:defRPr/>
            </a:pPr>
            <a:r>
              <a:rPr lang="tr-TR" sz="40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tr-TR" sz="40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Meslek Lisesinde okuyan her öğrenci yapmak istediği meslek ile ilgili 9. </a:t>
            </a:r>
            <a:r>
              <a:rPr lang="tr-TR" sz="400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sınıfa </a:t>
            </a:r>
            <a:r>
              <a:rPr lang="tr-TR" sz="40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başlarken </a:t>
            </a:r>
            <a:r>
              <a:rPr lang="tr-TR" sz="4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Alan</a:t>
            </a:r>
            <a:r>
              <a:rPr lang="tr-TR" sz="40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10. sınıf sonunda ise </a:t>
            </a:r>
            <a:r>
              <a:rPr lang="tr-TR" sz="4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Dal</a:t>
            </a:r>
            <a:r>
              <a:rPr lang="tr-TR" sz="40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seçer</a:t>
            </a:r>
          </a:p>
          <a:p>
            <a:pPr algn="ctr" eaLnBrk="1" hangingPunct="1">
              <a:buFont typeface="Wingdings 3" pitchFamily="18" charset="2"/>
              <a:buNone/>
              <a:defRPr/>
            </a:pPr>
            <a:endParaRPr lang="tr-TR" sz="70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 eaLnBrk="1" hangingPunct="1">
              <a:buFont typeface="Wingdings 3" pitchFamily="18" charset="2"/>
              <a:buNone/>
              <a:defRPr/>
            </a:pPr>
            <a:r>
              <a:rPr lang="tr-TR" sz="7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	</a:t>
            </a:r>
            <a:endParaRPr lang="tr-TR" sz="70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  <a:p>
            <a:pPr algn="ctr" eaLnBrk="1" hangingPunct="1">
              <a:defRPr/>
            </a:pPr>
            <a:endParaRPr lang="en-US" sz="70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맑은 고딕" pitchFamily="34" charset="-127"/>
              <a:cs typeface="Arial" pitchFamily="34" charset="0"/>
            </a:endParaRPr>
          </a:p>
        </p:txBody>
      </p:sp>
      <p:sp>
        <p:nvSpPr>
          <p:cNvPr id="8" name="AutoShape 6" descr="Nokta ile soru işareti / Felsefe / Milliyet Blo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1026" name="Picture 2" descr="Bilişim bölümünün dalları nelerdir? Bilişim bölümü hangi meslekleri içerir?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637457"/>
            <a:ext cx="2685728" cy="151256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31639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G:\2021-2022\ŞEFLİK VE ALAN İŞLERİ\Alan Tanıtım\Alan-Okul resimleri\20220221_1517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836712"/>
            <a:ext cx="6816757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1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1115616" y="332656"/>
            <a:ext cx="6965245" cy="120248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Neden Bu Alanı Seçmeliyim?</a:t>
            </a:r>
            <a:endParaRPr lang="tr-TR" dirty="0"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034" name="1 İçerik Yer Tutucusu"/>
          <p:cNvSpPr>
            <a:spLocks noGrp="1"/>
          </p:cNvSpPr>
          <p:nvPr>
            <p:ph idx="1"/>
          </p:nvPr>
        </p:nvSpPr>
        <p:spPr>
          <a:xfrm>
            <a:off x="467544" y="3284984"/>
            <a:ext cx="7992888" cy="2664296"/>
          </a:xfrm>
        </p:spPr>
        <p:txBody>
          <a:bodyPr>
            <a:noAutofit/>
          </a:bodyPr>
          <a:lstStyle/>
          <a:p>
            <a:pPr algn="ctr">
              <a:buFont typeface="Wingdings 3" pitchFamily="18" charset="2"/>
              <a:buNone/>
            </a:pPr>
            <a:r>
              <a:rPr lang="tr-TR" sz="3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Ülkemizde Bilişim Teknolojileri Alanına olan ihtiyaç artmıştır. Bu sebepten, Bilişim Teknolojileri alanında yeterlik sahibi  insanlara oldukça ihtiyaç duyulmaktadır. </a:t>
            </a:r>
          </a:p>
          <a:p>
            <a:pPr algn="ctr">
              <a:buFont typeface="Wingdings 3" pitchFamily="18" charset="2"/>
              <a:buNone/>
            </a:pPr>
            <a:r>
              <a:rPr lang="tr-TR" sz="3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***Artık çalışma ortamlarındaki çoğu iş Bilgisayar ortamında halledilmektedir.</a:t>
            </a:r>
          </a:p>
        </p:txBody>
      </p:sp>
      <p:pic>
        <p:nvPicPr>
          <p:cNvPr id="2050" name="Picture 2" descr="http://t1.gstatic.com/images?q=tbn:ANd9GcQduGrLCWkAmKqGme2DMdcRVKJ6mM7zolGQbOU5cQmFteSCeg-0d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40"/>
          <a:stretch/>
        </p:blipFill>
        <p:spPr bwMode="auto">
          <a:xfrm>
            <a:off x="3275856" y="1340768"/>
            <a:ext cx="2736304" cy="182332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G:\ÇAĞLAR\2012-2013 BELGELER\BÖLÜM TANITIMI-2013\bölüm resim\SDC188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0" y="332656"/>
            <a:ext cx="8629128" cy="6471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661458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5" descr="G:\ÇAĞLAR\2012-2013 BELGELER\BÖLÜM TANITIMI-2013\bölüm resim\SDC188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8640960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694947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3" descr="G:\ÇAĞLAR\2012-2013 BELGELER\BÖLÜM TANITIMI-2013\bölüm resim\SDC188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712968" cy="653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540102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755576" y="3717032"/>
            <a:ext cx="7842126" cy="2232198"/>
          </a:xfrm>
        </p:spPr>
        <p:txBody>
          <a:bodyPr>
            <a:normAutofit fontScale="62500" lnSpcReduction="20000"/>
          </a:bodyPr>
          <a:lstStyle/>
          <a:p>
            <a:pPr algn="ctr" eaLnBrk="1" hangingPunct="1">
              <a:buFontTx/>
              <a:buNone/>
            </a:pPr>
            <a:endParaRPr lang="tr-TR" dirty="0" smtClean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tr-TR" sz="2800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BİLİŞİM TEKNOLOJİLERİ ALANI SİZLERİ BEKLİYOR</a:t>
            </a:r>
          </a:p>
          <a:p>
            <a:pPr algn="ctr">
              <a:buNone/>
            </a:pPr>
            <a:endParaRPr lang="tr-TR" sz="3000" b="1" dirty="0" smtClean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tr-TR" sz="35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ŞEHİT ORHAN DURUKAN MESLEKİ VE TEKNİK ANADOLU LİSESİ</a:t>
            </a:r>
          </a:p>
          <a:p>
            <a:pPr algn="ctr">
              <a:buNone/>
            </a:pPr>
            <a:endParaRPr lang="tr-TR" sz="3500" b="1" dirty="0" smtClean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tr-TR" sz="26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sehitorhandurukanmtal.meb.k12.tr</a:t>
            </a:r>
          </a:p>
          <a:p>
            <a:pPr algn="ctr">
              <a:buNone/>
            </a:pPr>
            <a:endParaRPr lang="tr-TR" sz="2600" b="1" dirty="0" smtClean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 descr="G:\2021-2022\ŞEFLİK VE ALAN İŞLERİ\Alan Tanıtım\Alan-Okul resimleri\WhatsApp Image 2022-02-23 at 11.24.34 (1)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740"/>
          <a:stretch/>
        </p:blipFill>
        <p:spPr bwMode="auto">
          <a:xfrm>
            <a:off x="1187624" y="620688"/>
            <a:ext cx="7052679" cy="324036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60375" y="692696"/>
            <a:ext cx="8229600" cy="10255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tr-TR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Bilişim Teknolojileri Alanı</a:t>
            </a:r>
            <a:endParaRPr lang="en-US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755576" y="1718221"/>
            <a:ext cx="5152256" cy="2376264"/>
          </a:xfrm>
        </p:spPr>
        <p:txBody>
          <a:bodyPr>
            <a:noAutofit/>
          </a:bodyPr>
          <a:lstStyle/>
          <a:p>
            <a:pPr eaLnBrk="1" hangingPunct="1">
              <a:buFont typeface="Wingdings 3" pitchFamily="18" charset="2"/>
              <a:buNone/>
              <a:defRPr/>
            </a:pPr>
            <a:r>
              <a:rPr lang="tr-TR" sz="7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Alan nedir? Dal nedir?</a:t>
            </a:r>
          </a:p>
          <a:p>
            <a:pPr eaLnBrk="1" hangingPunct="1">
              <a:buFont typeface="Wingdings 3" pitchFamily="18" charset="2"/>
              <a:buNone/>
              <a:defRPr/>
            </a:pPr>
            <a:endParaRPr lang="tr-TR" sz="70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 eaLnBrk="1" hangingPunct="1">
              <a:buFont typeface="Wingdings 3" pitchFamily="18" charset="2"/>
              <a:buNone/>
              <a:defRPr/>
            </a:pPr>
            <a:r>
              <a:rPr lang="tr-TR" sz="7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	</a:t>
            </a:r>
            <a:endParaRPr lang="tr-TR" sz="70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  <a:p>
            <a:pPr eaLnBrk="1" hangingPunct="1">
              <a:defRPr/>
            </a:pPr>
            <a:endParaRPr lang="en-US" sz="70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맑은 고딕" pitchFamily="34" charset="-127"/>
              <a:cs typeface="Arial" pitchFamily="34" charset="0"/>
            </a:endParaRPr>
          </a:p>
        </p:txBody>
      </p:sp>
      <p:sp>
        <p:nvSpPr>
          <p:cNvPr id="8" name="AutoShape 6" descr="Nokta ile soru işareti / Felsefe / Milliyet Blo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2056" name="Picture 8" descr="soru-isareti | Loncax Blo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429000"/>
            <a:ext cx="3138762" cy="28209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84524285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23528" y="548680"/>
            <a:ext cx="8229600" cy="10255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tr-TR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Bilişim Teknolojileri Alanı</a:t>
            </a:r>
            <a:endParaRPr lang="en-US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755576" y="1988840"/>
            <a:ext cx="7632848" cy="2232248"/>
          </a:xfrm>
        </p:spPr>
        <p:txBody>
          <a:bodyPr>
            <a:noAutofit/>
          </a:bodyPr>
          <a:lstStyle/>
          <a:p>
            <a:pPr>
              <a:buNone/>
              <a:defRPr/>
            </a:pPr>
            <a:r>
              <a:rPr lang="tr-TR" sz="30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tr-TR" sz="32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Alan</a:t>
            </a:r>
            <a:r>
              <a:rPr lang="tr-TR" sz="32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tr-TR" sz="3200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 Ortaöğretim kurumlarında ortak özelliklere sahip birden fazla meslek dalını içeren; bilgi, beceri, tutum, davranış ve istihdam imkanı sağlayan </a:t>
            </a:r>
            <a:r>
              <a:rPr lang="tr-TR" sz="32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programların her biridir. </a:t>
            </a:r>
          </a:p>
          <a:p>
            <a:pPr>
              <a:buNone/>
              <a:defRPr/>
            </a:pPr>
            <a:endParaRPr lang="tr-TR" sz="3200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  <a:defRPr/>
            </a:pPr>
            <a:r>
              <a:rPr lang="tr-TR" sz="25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ea typeface="맑은 고딕" pitchFamily="34" charset="-127"/>
                <a:cs typeface="Arial" pitchFamily="34" charset="0"/>
              </a:rPr>
              <a:t>Ör: Bilişim Teknolojileri Alanı, Çocuk Gelişimi Eğitimi Alanı, Elektrik-Elektronik Teknolojisi Alanı vb.</a:t>
            </a:r>
            <a:endParaRPr lang="en-US" sz="2500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  <a:ea typeface="맑은 고딕" pitchFamily="34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554237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889856" y="1628800"/>
            <a:ext cx="7399312" cy="2232248"/>
          </a:xfrm>
        </p:spPr>
        <p:txBody>
          <a:bodyPr>
            <a:noAutofit/>
          </a:bodyPr>
          <a:lstStyle/>
          <a:p>
            <a:pPr>
              <a:buNone/>
              <a:defRPr/>
            </a:pPr>
            <a:r>
              <a:rPr lang="tr-TR" sz="32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Dal</a:t>
            </a:r>
            <a:r>
              <a:rPr lang="tr-TR" sz="32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tr-TR" sz="32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 Mesleki ve teknik ortaöğretim programlarında uygulanan bir alan altında </a:t>
            </a:r>
            <a:r>
              <a:rPr lang="tr-TR" sz="3200" b="1" u="sng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belirli konularda uzmanlaşmaya yönelik </a:t>
            </a:r>
            <a:r>
              <a:rPr lang="tr-TR" sz="32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bilgi, beceri, tutum, davranış gerektiren ve istihdam imkanı sağlayan işkollarından her biri demektir</a:t>
            </a:r>
            <a:r>
              <a:rPr lang="tr-TR" sz="32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None/>
              <a:defRPr/>
            </a:pPr>
            <a:r>
              <a:rPr lang="tr-TR" sz="32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맑은 고딕" pitchFamily="34" charset="-127"/>
                <a:cs typeface="Arial" pitchFamily="34" charset="0"/>
              </a:rPr>
              <a:t>Ör: Yazılım Geliştirme Dalı, Özel Eğitim Dalı vb.</a:t>
            </a:r>
            <a:endParaRPr lang="en-US" sz="3000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ea typeface="맑은 고딕" pitchFamily="34" charset="-127"/>
              <a:cs typeface="Arial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74712" y="548680"/>
            <a:ext cx="8229600" cy="10255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tr-TR" dirty="0" smtClean="0">
                <a:solidFill>
                  <a:srgbClr val="0B3F49"/>
                </a:solidFill>
                <a:latin typeface="Arial" pitchFamily="34" charset="0"/>
                <a:cs typeface="Arial" pitchFamily="34" charset="0"/>
              </a:rPr>
              <a:t>Bilişim Teknolojileri Alanı</a:t>
            </a:r>
            <a:endParaRPr lang="en-US" dirty="0" smtClean="0">
              <a:solidFill>
                <a:srgbClr val="0B3F49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672523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36364" y="692696"/>
            <a:ext cx="8229600" cy="10255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tr-TR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Bilişim Teknolojileri Alanı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755576" y="1718221"/>
            <a:ext cx="7910388" cy="2232248"/>
          </a:xfrm>
        </p:spPr>
        <p:txBody>
          <a:bodyPr>
            <a:noAutofit/>
          </a:bodyPr>
          <a:lstStyle/>
          <a:p>
            <a:pPr>
              <a:buNone/>
              <a:defRPr/>
            </a:pPr>
            <a:r>
              <a:rPr lang="tr-TR" sz="30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tr-TR" sz="3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Alan için:</a:t>
            </a:r>
            <a:r>
              <a:rPr lang="tr-TR" sz="32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 Bir çocuğun sokakta oynanan tüm oyunları öğrenmesi dersek</a:t>
            </a:r>
          </a:p>
          <a:p>
            <a:pPr>
              <a:buNone/>
              <a:defRPr/>
            </a:pPr>
            <a:r>
              <a:rPr lang="tr-TR" sz="32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tr-TR" sz="32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3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Dal: </a:t>
            </a:r>
            <a:r>
              <a:rPr lang="tr-TR" sz="32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Bu çocuğun seksek oyununda uzmanlaşması-çok iyi olmasıdır.</a:t>
            </a:r>
            <a:endParaRPr lang="en-US" sz="30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ea typeface="맑은 고딕" pitchFamily="34" charset="-127"/>
              <a:cs typeface="Arial" pitchFamily="34" charset="0"/>
            </a:endParaRPr>
          </a:p>
        </p:txBody>
      </p:sp>
      <p:pic>
        <p:nvPicPr>
          <p:cNvPr id="2050" name="Picture 2" descr="Bilişim bölümünün dalları nelerdir? Bilişim bölümü hangi meslekleri içerir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7594" y="4028506"/>
            <a:ext cx="3427140" cy="20562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861320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48940" y="620688"/>
            <a:ext cx="8229600" cy="10255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tr-TR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Bilişim Teknolojileri Alanı</a:t>
            </a:r>
            <a:endParaRPr lang="en-US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Ağaç Dalları Ve Yaprakları Beyaz Arka Plan Üzerinde Izole Gerçekçi Vektör  Çizim Stok Vektör Sanatı &amp;amp; Dal - Bitki Bölümü&amp;#39;nin Daha Fazla Görseli -  iSt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804" y="1844824"/>
            <a:ext cx="6072392" cy="40324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3815916" y="4869160"/>
            <a:ext cx="1512168" cy="648072"/>
          </a:xfrm>
        </p:spPr>
        <p:txBody>
          <a:bodyPr>
            <a:noAutofit/>
          </a:bodyPr>
          <a:lstStyle/>
          <a:p>
            <a:pPr eaLnBrk="1" hangingPunct="1">
              <a:buFont typeface="Wingdings 3" pitchFamily="18" charset="2"/>
              <a:buNone/>
              <a:defRPr/>
            </a:pPr>
            <a:r>
              <a:rPr lang="tr-TR" sz="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Alan</a:t>
            </a:r>
          </a:p>
          <a:p>
            <a:pPr eaLnBrk="1" hangingPunct="1">
              <a:buFont typeface="Wingdings 3" pitchFamily="18" charset="2"/>
              <a:buNone/>
              <a:defRPr/>
            </a:pPr>
            <a:endParaRPr lang="tr-TR" sz="30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tr-TR" sz="30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  <a:p>
            <a:pPr eaLnBrk="1" hangingPunct="1">
              <a:defRPr/>
            </a:pPr>
            <a:endParaRPr lang="en-US" sz="30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맑은 고딕" pitchFamily="34" charset="-127"/>
              <a:cs typeface="Arial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3067844" y="1844824"/>
            <a:ext cx="1008112" cy="648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 3" pitchFamily="18" charset="2"/>
              <a:buNone/>
              <a:defRPr/>
            </a:pPr>
            <a:r>
              <a:rPr lang="tr-TR" sz="3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Dal</a:t>
            </a:r>
          </a:p>
          <a:p>
            <a:pPr>
              <a:buFont typeface="Wingdings 3" pitchFamily="18" charset="2"/>
              <a:buNone/>
              <a:defRPr/>
            </a:pPr>
            <a:endParaRPr lang="tr-TR" sz="30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None/>
              <a:defRPr/>
            </a:pPr>
            <a:endParaRPr lang="tr-TR" sz="30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  <a:p>
            <a:pPr>
              <a:defRPr/>
            </a:pPr>
            <a:endParaRPr lang="en-US" sz="30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맑은 고딕" pitchFamily="34" charset="-127"/>
              <a:cs typeface="Arial" pitchFamily="34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5796136" y="2492896"/>
            <a:ext cx="1008112" cy="648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 3" pitchFamily="18" charset="2"/>
              <a:buNone/>
              <a:defRPr/>
            </a:pPr>
            <a:r>
              <a:rPr lang="tr-TR" sz="3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Dal</a:t>
            </a:r>
          </a:p>
          <a:p>
            <a:pPr>
              <a:buFont typeface="Wingdings 3" pitchFamily="18" charset="2"/>
              <a:buNone/>
              <a:defRPr/>
            </a:pPr>
            <a:endParaRPr lang="tr-TR" sz="30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None/>
              <a:defRPr/>
            </a:pPr>
            <a:endParaRPr lang="tr-TR" sz="30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  <a:p>
            <a:pPr>
              <a:defRPr/>
            </a:pPr>
            <a:endParaRPr lang="en-US" sz="30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맑은 고딕" pitchFamily="34" charset="-127"/>
              <a:cs typeface="Arial" pitchFamily="34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6228184" y="3537012"/>
            <a:ext cx="1008112" cy="648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 3" pitchFamily="18" charset="2"/>
              <a:buNone/>
              <a:defRPr/>
            </a:pPr>
            <a:r>
              <a:rPr lang="tr-TR" sz="3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Dal</a:t>
            </a:r>
          </a:p>
          <a:p>
            <a:pPr>
              <a:buFont typeface="Wingdings 3" pitchFamily="18" charset="2"/>
              <a:buNone/>
              <a:defRPr/>
            </a:pPr>
            <a:endParaRPr lang="tr-TR" sz="30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None/>
              <a:defRPr/>
            </a:pPr>
            <a:endParaRPr lang="tr-TR" sz="30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  <a:p>
            <a:pPr>
              <a:defRPr/>
            </a:pPr>
            <a:endParaRPr lang="en-US" sz="30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맑은 고딕" pitchFamily="34" charset="-127"/>
              <a:cs typeface="Arial" pitchFamily="34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2059732" y="3537012"/>
            <a:ext cx="1008112" cy="648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 3" pitchFamily="18" charset="2"/>
              <a:buNone/>
              <a:defRPr/>
            </a:pPr>
            <a:r>
              <a:rPr lang="tr-TR" sz="3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Dal</a:t>
            </a:r>
          </a:p>
          <a:p>
            <a:pPr>
              <a:buFont typeface="Wingdings 3" pitchFamily="18" charset="2"/>
              <a:buNone/>
              <a:defRPr/>
            </a:pPr>
            <a:endParaRPr lang="tr-TR" sz="30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None/>
              <a:defRPr/>
            </a:pPr>
            <a:endParaRPr lang="tr-TR" sz="30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  <a:p>
            <a:pPr>
              <a:defRPr/>
            </a:pPr>
            <a:endParaRPr lang="en-US" sz="30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맑은 고딕" pitchFamily="34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979675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404664"/>
            <a:ext cx="8229600" cy="1025525"/>
          </a:xfrm>
        </p:spPr>
        <p:txBody>
          <a:bodyPr/>
          <a:lstStyle/>
          <a:p>
            <a:pPr eaLnBrk="1" hangingPunct="1">
              <a:defRPr/>
            </a:pPr>
            <a:r>
              <a:rPr lang="tr-TR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Bilişim Teknolojileri Alanı</a:t>
            </a:r>
            <a:endParaRPr lang="en-US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4995" name="Rectangle 3"/>
          <p:cNvSpPr>
            <a:spLocks noGrp="1" noChangeArrowheads="1"/>
          </p:cNvSpPr>
          <p:nvPr>
            <p:ph idx="1"/>
          </p:nvPr>
        </p:nvSpPr>
        <p:spPr>
          <a:xfrm>
            <a:off x="683568" y="3068960"/>
            <a:ext cx="7776864" cy="3456384"/>
          </a:xfrm>
        </p:spPr>
        <p:txBody>
          <a:bodyPr>
            <a:noAutofit/>
          </a:bodyPr>
          <a:lstStyle/>
          <a:p>
            <a:pPr eaLnBrk="1" hangingPunct="1">
              <a:buFont typeface="Wingdings 3" pitchFamily="18" charset="2"/>
              <a:buNone/>
              <a:defRPr/>
            </a:pPr>
            <a:r>
              <a:rPr lang="tr-TR" sz="27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Bilişim Teknolojileri;  </a:t>
            </a:r>
          </a:p>
          <a:p>
            <a:pPr eaLnBrk="1" hangingPunct="1">
              <a:buFont typeface="Wingdings 3" pitchFamily="18" charset="2"/>
              <a:buNone/>
              <a:defRPr/>
            </a:pPr>
            <a:endParaRPr lang="tr-TR" sz="27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 eaLnBrk="1" hangingPunct="1">
              <a:buFont typeface="Wingdings 3" pitchFamily="18" charset="2"/>
              <a:buNone/>
              <a:defRPr/>
            </a:pPr>
            <a:r>
              <a:rPr lang="tr-TR" sz="27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	Bilgisayar-Bilişim sektöründeki gelişmelerin</a:t>
            </a:r>
          </a:p>
          <a:p>
            <a:pPr algn="ctr" eaLnBrk="1" hangingPunct="1">
              <a:buFont typeface="Wingdings 3" pitchFamily="18" charset="2"/>
              <a:buNone/>
              <a:defRPr/>
            </a:pPr>
            <a:r>
              <a:rPr lang="tr-TR" sz="27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sonucunda ortaya çıkmış, bilgisayar-bilişim de donanım ve yazılım teknolojilerini içeren bir alandır.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tr-TR" sz="27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  <a:p>
            <a:pPr eaLnBrk="1" hangingPunct="1">
              <a:defRPr/>
            </a:pPr>
            <a:endParaRPr lang="en-US" sz="27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맑은 고딕" pitchFamily="34" charset="-127"/>
              <a:cs typeface="Arial" pitchFamily="34" charset="0"/>
            </a:endParaRPr>
          </a:p>
        </p:txBody>
      </p:sp>
      <p:pic>
        <p:nvPicPr>
          <p:cNvPr id="5" name="Picture 4" descr="G:\ÇAĞLAR\2012-2013 BELGELER\BÖLÜM TANITIMI-2013\bölüm resim\SDC188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180096"/>
            <a:ext cx="4084074" cy="30630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01636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531267"/>
            <a:ext cx="8229600" cy="1025525"/>
          </a:xfrm>
        </p:spPr>
        <p:txBody>
          <a:bodyPr/>
          <a:lstStyle/>
          <a:p>
            <a:pPr algn="ctr" eaLnBrk="1" hangingPunct="1">
              <a:defRPr/>
            </a:pPr>
            <a:r>
              <a:rPr lang="tr-TR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Bilişim Teknolojileri Alanı</a:t>
            </a:r>
            <a:endParaRPr lang="en-US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4995" name="Rectangle 3"/>
          <p:cNvSpPr>
            <a:spLocks noGrp="1" noChangeArrowheads="1"/>
          </p:cNvSpPr>
          <p:nvPr>
            <p:ph idx="1"/>
          </p:nvPr>
        </p:nvSpPr>
        <p:spPr>
          <a:xfrm>
            <a:off x="899592" y="2205162"/>
            <a:ext cx="7560840" cy="43921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3600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Bilişim </a:t>
            </a:r>
            <a:r>
              <a:rPr lang="tr-TR" sz="36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Teknolojileri Alanı;</a:t>
            </a:r>
          </a:p>
          <a:p>
            <a:pPr marL="0" indent="0">
              <a:buNone/>
            </a:pPr>
            <a:endParaRPr lang="tr-TR" altLang="ko-KR" sz="36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tr-TR" altLang="ko-KR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1- Yazılım Geliştirme</a:t>
            </a:r>
          </a:p>
          <a:p>
            <a:pPr eaLnBrk="1" hangingPunct="1"/>
            <a:r>
              <a:rPr lang="tr-TR" altLang="ko-KR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2- Ağ İşletmenliği ve Siber Güvenlik</a:t>
            </a:r>
          </a:p>
          <a:p>
            <a:pPr marL="0" indent="0" eaLnBrk="1" hangingPunct="1">
              <a:buNone/>
            </a:pPr>
            <a:r>
              <a:rPr lang="tr-TR" altLang="ko-KR" sz="36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adı altında 2 adet daldan oluşur.</a:t>
            </a:r>
          </a:p>
          <a:p>
            <a:pPr marL="0" indent="0" eaLnBrk="1" hangingPunct="1">
              <a:buNone/>
            </a:pPr>
            <a:endParaRPr lang="tr-TR" sz="36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Malgun Gothic" pitchFamily="34" charset="-127"/>
              <a:cs typeface="Arial" pitchFamily="34" charset="0"/>
            </a:endParaRPr>
          </a:p>
          <a:p>
            <a:pPr marL="0" indent="0" eaLnBrk="1" hangingPunct="1">
              <a:buNone/>
            </a:pPr>
            <a:endParaRPr lang="tr-TR" sz="36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Malgun Gothic" pitchFamily="34" charset="-127"/>
              <a:cs typeface="Arial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tr-TR" sz="40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Malgun Gothic" pitchFamily="34" charset="-127"/>
              <a:cs typeface="Arial" pitchFamily="34" charset="0"/>
            </a:endParaRPr>
          </a:p>
          <a:p>
            <a:pPr eaLnBrk="1" hangingPunct="1"/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Malgun Gothic" pitchFamily="34" charset="-127"/>
              <a:cs typeface="Arial" pitchFamily="34" charset="0"/>
            </a:endParaRPr>
          </a:p>
        </p:txBody>
      </p:sp>
      <p:pic>
        <p:nvPicPr>
          <p:cNvPr id="7" name="Picture 14" descr="http://t3.gstatic.com/images?q=tbn:ANd9GcTXzzL7D8qUuJTOZ_-HSKc4Rzyx_XQADPCpZB_K7aZ-yC7f0SF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56176" y="2132856"/>
            <a:ext cx="2227034" cy="19123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Raptiye">
  <a:themeElements>
    <a:clrScheme name="Raptiye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Raptiye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aptiy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988</TotalTime>
  <Words>372</Words>
  <Application>Microsoft Office PowerPoint</Application>
  <PresentationFormat>Ekran Gösterisi (4:3)</PresentationFormat>
  <Paragraphs>110</Paragraphs>
  <Slides>25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25</vt:i4>
      </vt:variant>
    </vt:vector>
  </HeadingPairs>
  <TitlesOfParts>
    <vt:vector size="26" baseType="lpstr">
      <vt:lpstr>Raptiye</vt:lpstr>
      <vt:lpstr>ŞEHİT ORHAN DURUKAN MESLEKİ VE TEKNİK ANADOLU LİSESİ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Bilişim Teknolojileri Alanı</vt:lpstr>
      <vt:lpstr>Bilişim Teknolojileri Alanı</vt:lpstr>
      <vt:lpstr>Bilişim Teknolojileri Alanı</vt:lpstr>
      <vt:lpstr>PowerPoint Sunusu</vt:lpstr>
      <vt:lpstr>Bilişim Teknolojileri Alanı</vt:lpstr>
      <vt:lpstr>Avantajları</vt:lpstr>
      <vt:lpstr>Avantajları</vt:lpstr>
      <vt:lpstr>Bilişim Teknolojileri Alanı</vt:lpstr>
      <vt:lpstr>Bilişim Teknolojileri Alanı</vt:lpstr>
      <vt:lpstr>PowerPoint Sunusu</vt:lpstr>
      <vt:lpstr>Eğitim İmkanları</vt:lpstr>
      <vt:lpstr>Eğitim İmkanları</vt:lpstr>
      <vt:lpstr>PowerPoint Sunusu</vt:lpstr>
      <vt:lpstr>Neden Bu Alanı Seçmeliyim?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Dikmen Nevzat Ayaz Kız Teknik ve Meslek Lisesi</dc:title>
  <dc:creator>nevzat</dc:creator>
  <cp:lastModifiedBy>Azranur</cp:lastModifiedBy>
  <cp:revision>143</cp:revision>
  <dcterms:created xsi:type="dcterms:W3CDTF">2000-08-02T03:42:36Z</dcterms:created>
  <dcterms:modified xsi:type="dcterms:W3CDTF">2022-02-26T17:44:15Z</dcterms:modified>
</cp:coreProperties>
</file>